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79" r:id="rId2"/>
    <p:sldId id="263" r:id="rId3"/>
    <p:sldId id="350" r:id="rId4"/>
    <p:sldId id="375" r:id="rId5"/>
    <p:sldId id="346" r:id="rId6"/>
    <p:sldId id="349" r:id="rId7"/>
    <p:sldId id="390" r:id="rId8"/>
    <p:sldId id="303" r:id="rId9"/>
    <p:sldId id="264" r:id="rId10"/>
    <p:sldId id="265" r:id="rId11"/>
    <p:sldId id="257" r:id="rId12"/>
    <p:sldId id="258" r:id="rId13"/>
    <p:sldId id="359" r:id="rId14"/>
    <p:sldId id="304" r:id="rId15"/>
    <p:sldId id="273" r:id="rId16"/>
    <p:sldId id="384" r:id="rId17"/>
    <p:sldId id="381" r:id="rId18"/>
    <p:sldId id="335" r:id="rId19"/>
    <p:sldId id="278" r:id="rId20"/>
    <p:sldId id="279" r:id="rId21"/>
    <p:sldId id="327" r:id="rId22"/>
    <p:sldId id="322" r:id="rId23"/>
    <p:sldId id="280" r:id="rId24"/>
    <p:sldId id="283" r:id="rId25"/>
    <p:sldId id="284" r:id="rId26"/>
    <p:sldId id="285" r:id="rId27"/>
    <p:sldId id="363" r:id="rId28"/>
    <p:sldId id="286" r:id="rId29"/>
    <p:sldId id="287" r:id="rId30"/>
    <p:sldId id="299" r:id="rId31"/>
    <p:sldId id="282" r:id="rId32"/>
    <p:sldId id="295" r:id="rId33"/>
    <p:sldId id="266" r:id="rId34"/>
    <p:sldId id="288" r:id="rId35"/>
    <p:sldId id="256" r:id="rId36"/>
    <p:sldId id="321" r:id="rId37"/>
    <p:sldId id="262" r:id="rId38"/>
    <p:sldId id="324" r:id="rId39"/>
    <p:sldId id="323" r:id="rId40"/>
    <p:sldId id="372" r:id="rId41"/>
    <p:sldId id="298" r:id="rId42"/>
    <p:sldId id="259" r:id="rId43"/>
    <p:sldId id="260" r:id="rId44"/>
    <p:sldId id="376" r:id="rId45"/>
    <p:sldId id="378" r:id="rId46"/>
    <p:sldId id="325" r:id="rId47"/>
    <p:sldId id="380" r:id="rId48"/>
    <p:sldId id="292" r:id="rId49"/>
    <p:sldId id="267" r:id="rId50"/>
    <p:sldId id="269" r:id="rId51"/>
    <p:sldId id="386" r:id="rId52"/>
    <p:sldId id="373" r:id="rId53"/>
    <p:sldId id="274" r:id="rId54"/>
    <p:sldId id="275" r:id="rId55"/>
    <p:sldId id="326" r:id="rId56"/>
    <p:sldId id="291" r:id="rId57"/>
    <p:sldId id="290" r:id="rId58"/>
    <p:sldId id="276" r:id="rId59"/>
    <p:sldId id="277" r:id="rId60"/>
    <p:sldId id="289" r:id="rId61"/>
    <p:sldId id="293" r:id="rId62"/>
    <p:sldId id="300" r:id="rId63"/>
    <p:sldId id="270" r:id="rId64"/>
    <p:sldId id="271" r:id="rId65"/>
    <p:sldId id="272" r:id="rId66"/>
    <p:sldId id="301" r:id="rId67"/>
    <p:sldId id="317" r:id="rId68"/>
    <p:sldId id="316" r:id="rId69"/>
    <p:sldId id="315" r:id="rId70"/>
    <p:sldId id="318" r:id="rId71"/>
    <p:sldId id="319" r:id="rId72"/>
    <p:sldId id="302" r:id="rId73"/>
    <p:sldId id="320" r:id="rId74"/>
    <p:sldId id="268" r:id="rId75"/>
    <p:sldId id="336" r:id="rId76"/>
    <p:sldId id="368" r:id="rId77"/>
    <p:sldId id="366" r:id="rId78"/>
    <p:sldId id="365" r:id="rId79"/>
    <p:sldId id="377" r:id="rId80"/>
    <p:sldId id="389" r:id="rId81"/>
    <p:sldId id="38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 autoAdjust="0"/>
    <p:restoredTop sz="83010" autoAdjust="0"/>
  </p:normalViewPr>
  <p:slideViewPr>
    <p:cSldViewPr snapToGrid="0">
      <p:cViewPr varScale="1">
        <p:scale>
          <a:sx n="95" d="100"/>
          <a:sy n="95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 At this time, conformity to rules of input, storage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If order is important, change the array of children from an array of strings to an array of JSON objects with properties “name” and “age”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</a:p>
          <a:p>
            <a:endParaRPr lang="en-US" dirty="0"/>
          </a:p>
          <a:p>
            <a:r>
              <a:rPr lang="en-US" dirty="0"/>
              <a:t>Arrays must be accompanied by a property name (4/5), unless the JSON originally starts with square brackets (1/3). In that case, property name is explicitly disallowed. (8)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  <a:p>
            <a:pPr marL="171450" indent="-171450">
              <a:buFontTx/>
              <a:buChar char="-"/>
            </a:pPr>
            <a:r>
              <a:rPr lang="en-US" dirty="0"/>
              <a:t>JSON null is lowercase, without quotes, and is not a scalar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1,</a:t>
            </a:r>
          </a:p>
          <a:p>
            <a:r>
              <a:rPr lang="en-US" dirty="0"/>
              <a:t>And that a hyphenated property name is enclosed with double-quotes.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would never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However, both formats run the risk of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top query is syntactically correct, force yourself to write in the style of the bottom query.</a:t>
            </a:r>
          </a:p>
          <a:p>
            <a:r>
              <a:rPr lang="en-US" dirty="0"/>
              <a:t>The CROSS APPLY should form a dependency (a join) to the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JSON_ARRAY sounds like CONCAT, but a lot less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46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stored, I’m not in control if I want to scroll left-to-right across I-64, or up-and-down across I-65.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Rootname</a:t>
            </a:r>
            <a:r>
              <a:rPr lang="en-US" dirty="0"/>
              <a:t> is not the same as the </a:t>
            </a:r>
            <a:r>
              <a:rPr lang="en-US" dirty="0" err="1"/>
              <a:t>ColumnName</a:t>
            </a:r>
            <a:r>
              <a:rPr lang="en-US" dirty="0"/>
              <a:t> storing the JSON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jp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[Table_1]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[ID] [int]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[MyColumn1]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37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35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Shortcut for  </a:t>
            </a:r>
            <a:r>
              <a:rPr lang="en-US" sz="12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55776" y="3178289"/>
            <a:ext cx="3145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49861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Arrays must be accompanied by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5), unless the JSON originally started with square brackets (1, 3). In that case, property name is explicitly disallowed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3543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contents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4" name="Picture 13" descr="Live Instructor-Led SQL Querying Advanced Training - Hands-on Course">
            <a:extLst>
              <a:ext uri="{FF2B5EF4-FFF2-40B4-BE49-F238E27FC236}">
                <a16:creationId xmlns:a16="http://schemas.microsoft.com/office/drawing/2014/main" id="{BB642230-99AB-2E0A-08D2-8698EDCE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15" y="4705727"/>
            <a:ext cx="1772312" cy="18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'$.parents[0]'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01607"/>
              </p:ext>
            </p:extLst>
          </p:nvPr>
        </p:nvGraphicFramePr>
        <p:xfrm>
          <a:off x="9728790" y="1271130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4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2775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8F3FD5D-05CB-1056-0B8D-82385C11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5" y="3841195"/>
            <a:ext cx="6257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</a:p>
          <a:p>
            <a:endParaRPr lang="en-US" sz="16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10" y="4324575"/>
            <a:ext cx="4090183" cy="9076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0B862A-DBC1-FDA2-C7AE-4637D36E6859}"/>
              </a:ext>
            </a:extLst>
          </p:cNvPr>
          <p:cNvCxnSpPr/>
          <p:nvPr/>
        </p:nvCxnSpPr>
        <p:spPr>
          <a:xfrm>
            <a:off x="901107" y="4917989"/>
            <a:ext cx="58703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name":"Jesús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Castillo"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name":"Mary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name":"Joseph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json_expert":true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[$.name]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k.key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[$.parents.name]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j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[key]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'parents'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3" y="304280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3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25459"/>
              </p:ext>
            </p:extLst>
          </p:nvPr>
        </p:nvGraphicFramePr>
        <p:xfrm>
          <a:off x="1085335" y="2391032"/>
          <a:ext cx="96259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CROSS APPLY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45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227932"/>
            <a:ext cx="2210112" cy="6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3335248"/>
            <a:ext cx="2589975" cy="621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EAB54-85C3-B168-AD5C-55B90255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71" y="4442564"/>
            <a:ext cx="2791309" cy="62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6970-70D6-BCAB-CC5F-9DA1693A6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48" y="5540356"/>
            <a:ext cx="2359319" cy="660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C01BB-6634-1E90-1295-4B319D79D568}"/>
              </a:ext>
            </a:extLst>
          </p:cNvPr>
          <p:cNvSpPr txBox="1"/>
          <p:nvPr/>
        </p:nvSpPr>
        <p:spPr>
          <a:xfrm>
            <a:off x="7278624" y="4026931"/>
            <a:ext cx="22189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Generates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5F66A-44CA-F7A2-FF78-492618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537327"/>
            <a:ext cx="2103169" cy="6102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BC847-ACD1-D3E0-A719-0DABA0039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442564"/>
            <a:ext cx="2210108" cy="62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67" y="3327534"/>
            <a:ext cx="2210108" cy="6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14" y="2222526"/>
            <a:ext cx="2196755" cy="603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92F77-D4C9-4B64-1A37-5F3E292C484C}"/>
              </a:ext>
            </a:extLst>
          </p:cNvPr>
          <p:cNvSpPr txBox="1"/>
          <p:nvPr/>
        </p:nvSpPr>
        <p:spPr>
          <a:xfrm>
            <a:off x="5807676" y="4024464"/>
            <a:ext cx="2696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C93F9-1383-E6E8-3F3C-A42C10D8539B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stringable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D410F-360A-69F7-727E-A7088AA0819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Returns a concatenated string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132FF-0FD4-665F-7DEA-C3CC066D25CE}"/>
              </a:ext>
            </a:extLst>
          </p:cNvPr>
          <p:cNvSpPr txBox="1"/>
          <p:nvPr/>
        </p:nvSpPr>
        <p:spPr>
          <a:xfrm>
            <a:off x="1402080" y="2126199"/>
            <a:ext cx="7437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',"'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A13A5-38A3-879F-4921-F4126C7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12" y="2788348"/>
            <a:ext cx="3000282" cy="2384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7ED7F-E554-71FD-A355-51A84DDEDA57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2014+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747626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6289765"/>
            <a:ext cx="12192000" cy="609551"/>
          </a:xfrm>
          <a:prstGeom prst="rect">
            <a:avLst/>
          </a:prstGeom>
          <a:solidFill>
            <a:srgbClr val="ED8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rgbClr val="229A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2024</a:t>
            </a: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0" y="5581958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62" y="3643169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04" y="2569913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6" y="2775006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37" y="4573240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23" y="4694107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241" y="5158510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-78572" y="6234448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37" y="1142444"/>
            <a:ext cx="2286000" cy="97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BA75C01-4D8F-AD47-3851-66909390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11" y="1308831"/>
            <a:ext cx="2286000" cy="680473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66C11A9-4413-C5B5-E1D3-FE1589534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5" y="1288663"/>
            <a:ext cx="2286000" cy="422910"/>
          </a:xfrm>
          <a:prstGeom prst="rect">
            <a:avLst/>
          </a:prstGeom>
        </p:spPr>
      </p:pic>
      <p:pic>
        <p:nvPicPr>
          <p:cNvPr id="8" name="Picture 7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7992A642-FF51-7788-E74C-221CDEF70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94" y="1167203"/>
            <a:ext cx="2286000" cy="106376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A37125-608E-9CE6-4316-91F67D70F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62" y="2653985"/>
            <a:ext cx="1828800" cy="59851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82CC36-95AF-7A91-045A-AFCA65AD4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8" y="2379769"/>
            <a:ext cx="1828800" cy="101002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E3E2EF3-BB49-3563-39E6-BA5B2E591E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0" y="2454358"/>
            <a:ext cx="1828800" cy="8038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2EE2D-826F-74D0-794C-92EC8B5BCF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04" y="3564220"/>
            <a:ext cx="1828800" cy="502920"/>
          </a:xfrm>
          <a:prstGeom prst="rect">
            <a:avLst/>
          </a:prstGeom>
        </p:spPr>
      </p:pic>
      <p:pic>
        <p:nvPicPr>
          <p:cNvPr id="25" name="Picture 24" descr="A red and black logo&#10;&#10;Description automatically generated">
            <a:extLst>
              <a:ext uri="{FF2B5EF4-FFF2-40B4-BE49-F238E27FC236}">
                <a16:creationId xmlns:a16="http://schemas.microsoft.com/office/drawing/2014/main" id="{33692A19-8A91-5C05-4881-E805D0A36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62" y="5705651"/>
            <a:ext cx="914400" cy="385559"/>
          </a:xfrm>
          <a:prstGeom prst="rect">
            <a:avLst/>
          </a:prstGeom>
        </p:spPr>
      </p:pic>
      <p:pic>
        <p:nvPicPr>
          <p:cNvPr id="27" name="Picture 26" descr="A black and white logo&#10;&#10;Description automatically generated">
            <a:extLst>
              <a:ext uri="{FF2B5EF4-FFF2-40B4-BE49-F238E27FC236}">
                <a16:creationId xmlns:a16="http://schemas.microsoft.com/office/drawing/2014/main" id="{C718D14C-5CE6-1C4C-E31D-5459BCEED1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21" y="5837642"/>
            <a:ext cx="914400" cy="20574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317AB9-6934-BE65-65D1-65877E715C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6" y="4389841"/>
            <a:ext cx="1600200" cy="870265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32E934E-7A6C-A2B1-14B1-58B242E558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482900"/>
            <a:ext cx="1828800" cy="749808"/>
          </a:xfrm>
          <a:prstGeom prst="rect">
            <a:avLst/>
          </a:prstGeom>
        </p:spPr>
      </p:pic>
      <p:pic>
        <p:nvPicPr>
          <p:cNvPr id="7" name="Picture 6" descr="A pink sign with white letters&#10;&#10;Description automatically generated">
            <a:extLst>
              <a:ext uri="{FF2B5EF4-FFF2-40B4-BE49-F238E27FC236}">
                <a16:creationId xmlns:a16="http://schemas.microsoft.com/office/drawing/2014/main" id="{AE5D2649-857C-5DAD-31F6-C182655212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258" y="4229207"/>
            <a:ext cx="895365" cy="895365"/>
          </a:xfrm>
          <a:prstGeom prst="rect">
            <a:avLst/>
          </a:prstGeom>
        </p:spPr>
      </p:pic>
      <p:pic>
        <p:nvPicPr>
          <p:cNvPr id="2" name="Picture 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A2BDB7A-8DAE-BFB8-ACCD-970AF7FDDD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5" y="5165220"/>
            <a:ext cx="1371600" cy="5508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33DB701-81E9-BF36-7592-D4778DBAB8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91" y="5263277"/>
            <a:ext cx="1371600" cy="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2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re-export original JSON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 JSON output of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clause.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Default is to exclude keys with null values (think ABSENT ON NULL).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reates a root level node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all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removes the outer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’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00B05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5BEFB-C5DE-FBFA-FF1A-F7D9DE3CFEAD}"/>
              </a:ext>
            </a:extLst>
          </p:cNvPr>
          <p:cNvSpPr txBox="1"/>
          <p:nvPr/>
        </p:nvSpPr>
        <p:spPr>
          <a:xfrm>
            <a:off x="7993486" y="4395266"/>
            <a:ext cx="36217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What's the difference?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765B5E-B05A-3AE6-0BE4-18575A4425AD}"/>
              </a:ext>
            </a:extLst>
          </p:cNvPr>
          <p:cNvCxnSpPr>
            <a:cxnSpLocks/>
          </p:cNvCxnSpPr>
          <p:nvPr/>
        </p:nvCxnSpPr>
        <p:spPr>
          <a:xfrm flipH="1" flipV="1">
            <a:off x="7194589" y="4245217"/>
            <a:ext cx="798897" cy="1925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4DBA7-E153-39D1-BEB6-2B00671F3FF4}"/>
              </a:ext>
            </a:extLst>
          </p:cNvPr>
          <p:cNvCxnSpPr>
            <a:cxnSpLocks/>
          </p:cNvCxnSpPr>
          <p:nvPr/>
        </p:nvCxnSpPr>
        <p:spPr>
          <a:xfrm flipH="1">
            <a:off x="7938128" y="4676779"/>
            <a:ext cx="433136" cy="2887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2607188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1198606"/>
            <a:ext cx="5498757" cy="44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599" y="199563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Scan the QR code to submit session evaluations.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440F1-2236-41A2-CF85-35DDCB45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045" y="3124200"/>
            <a:ext cx="33528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59612</TotalTime>
  <Words>8686</Words>
  <Application>Microsoft Office PowerPoint</Application>
  <PresentationFormat>Widescreen</PresentationFormat>
  <Paragraphs>1449</Paragraphs>
  <Slides>81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-apple-system</vt:lpstr>
      <vt:lpstr>Arial</vt:lpstr>
      <vt:lpstr>Berlin Sans FB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134</cp:revision>
  <dcterms:created xsi:type="dcterms:W3CDTF">2024-01-27T23:55:18Z</dcterms:created>
  <dcterms:modified xsi:type="dcterms:W3CDTF">2024-09-28T22:22:10Z</dcterms:modified>
</cp:coreProperties>
</file>